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0" r:id="rId2"/>
    <p:sldId id="261" r:id="rId3"/>
    <p:sldId id="257" r:id="rId4"/>
    <p:sldId id="258" r:id="rId5"/>
    <p:sldId id="273" r:id="rId6"/>
    <p:sldId id="262" r:id="rId7"/>
    <p:sldId id="263" r:id="rId8"/>
    <p:sldId id="267" r:id="rId9"/>
    <p:sldId id="264" r:id="rId10"/>
    <p:sldId id="265" r:id="rId11"/>
    <p:sldId id="266" r:id="rId12"/>
    <p:sldId id="269" r:id="rId13"/>
    <p:sldId id="272" r:id="rId14"/>
    <p:sldId id="268" r:id="rId15"/>
    <p:sldId id="275" r:id="rId16"/>
    <p:sldId id="276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73521-C82D-4863-95A2-C7D401A46866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DB459-0CB3-44BE-8023-2FCFF11273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465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9E8FE-8B20-4836-AC70-C29DAEEED68A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BE6C-0834-4CD9-9B39-E2F2A3B5D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06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DEAE85-CFF3-44E2-B61E-80D38FB514D2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/>
            <a:fld id="{215DDAAD-7F7A-4847-B0E9-822AEE6113EC}" type="slidenum">
              <a:rPr lang="zh-CN" altLang="en-US" sz="1200">
                <a:latin typeface="Times New Roman" pitchFamily="18" charset="0"/>
              </a:rPr>
              <a:pPr algn="r"/>
              <a:t>3</a:t>
            </a:fld>
            <a:endParaRPr lang="en-US" altLang="zh-CN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此处单击右下人人重庆图片可连接到另一</a:t>
            </a:r>
            <a:r>
              <a:rPr lang="en-US" altLang="zh-CN" smtClean="0"/>
              <a:t>pps</a:t>
            </a:r>
            <a:r>
              <a:rPr lang="zh-CN" altLang="en-US" smtClean="0"/>
              <a:t>文件，有几张关于重庆的图片播放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3A6A37-A0D4-4E8C-A946-A17F509031A3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42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7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11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74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35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05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75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2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21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10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8A56D-9457-442B-B7B1-76250AE4C798}" type="datetimeFigureOut">
              <a:rPr lang="zh-CN" altLang="en-US" smtClean="0"/>
              <a:t>2016-12-18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E3491-E475-4EB3-8587-0A9166D4D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40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iecool.com/vector/show/238/124532.htm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 descr="20125223105182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4688"/>
            <a:ext cx="9144000" cy="753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55650" y="836613"/>
            <a:ext cx="7848600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latin typeface="Lucida Calligraphy" pitchFamily="66" charset="0"/>
                <a:ea typeface="+mn-ea"/>
              </a:rPr>
              <a:t> </a:t>
            </a:r>
            <a:r>
              <a:rPr lang="en-US" altLang="zh-CN" sz="9600" b="1" dirty="0">
                <a:latin typeface="Lucida Calligraphy" pitchFamily="66" charset="0"/>
                <a:ea typeface="+mn-ea"/>
              </a:rPr>
              <a:t>Poem</a:t>
            </a:r>
            <a:endParaRPr lang="en-US" altLang="zh-CN" sz="440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420938"/>
            <a:ext cx="9144000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latin typeface="Lucida Calligraphy" pitchFamily="66" charset="0"/>
              </a:rPr>
              <a:t>Appreciation &amp; Writing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诗歌欣赏与写作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莫文蔚 - 当你老了 (Live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035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7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7" descr="201241221245958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38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20081222055598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60350"/>
            <a:ext cx="4189413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图片 1" descr="3320946_145722686479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6863"/>
            <a:ext cx="4151313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3694113"/>
            <a:ext cx="4230687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流程图: 终止 6"/>
          <p:cNvSpPr/>
          <p:nvPr/>
        </p:nvSpPr>
        <p:spPr>
          <a:xfrm>
            <a:off x="148333" y="307365"/>
            <a:ext cx="1584325" cy="59055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0070C0"/>
                </a:solidFill>
                <a:latin typeface="Britannic Bold" pitchFamily="34" charset="0"/>
              </a:rPr>
              <a:t>sea</a:t>
            </a:r>
            <a:endParaRPr lang="zh-CN" altLang="en-US" sz="4000" dirty="0">
              <a:solidFill>
                <a:srgbClr val="0070C0"/>
              </a:solidFill>
              <a:latin typeface="Britannic Bold" pitchFamily="34" charset="0"/>
            </a:endParaRPr>
          </a:p>
        </p:txBody>
      </p:sp>
      <p:sp>
        <p:nvSpPr>
          <p:cNvPr id="8" name="流程图: 终止 7"/>
          <p:cNvSpPr/>
          <p:nvPr/>
        </p:nvSpPr>
        <p:spPr>
          <a:xfrm>
            <a:off x="4578350" y="307365"/>
            <a:ext cx="2016125" cy="59055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0070C0"/>
                </a:solidFill>
                <a:latin typeface="Britannic Bold" pitchFamily="34" charset="0"/>
              </a:rPr>
              <a:t>winter</a:t>
            </a:r>
            <a:endParaRPr lang="zh-CN" altLang="en-US" sz="4000" dirty="0">
              <a:solidFill>
                <a:srgbClr val="0070C0"/>
              </a:solidFill>
              <a:latin typeface="Britannic Bold" pitchFamily="34" charset="0"/>
            </a:endParaRPr>
          </a:p>
        </p:txBody>
      </p:sp>
      <p:sp>
        <p:nvSpPr>
          <p:cNvPr id="9" name="流程图: 终止 8"/>
          <p:cNvSpPr/>
          <p:nvPr/>
        </p:nvSpPr>
        <p:spPr>
          <a:xfrm>
            <a:off x="143670" y="3738686"/>
            <a:ext cx="2016125" cy="59055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0070C0"/>
                </a:solidFill>
                <a:latin typeface="Britannic Bold" pitchFamily="34" charset="0"/>
              </a:rPr>
              <a:t>SZSY</a:t>
            </a:r>
            <a:endParaRPr lang="zh-CN" altLang="en-US" sz="4000" dirty="0">
              <a:solidFill>
                <a:srgbClr val="0070C0"/>
              </a:solidFill>
              <a:latin typeface="Britannic Bold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741172"/>
            <a:ext cx="4218310" cy="3163733"/>
          </a:xfrm>
          <a:prstGeom prst="rect">
            <a:avLst/>
          </a:prstGeom>
        </p:spPr>
      </p:pic>
      <p:sp>
        <p:nvSpPr>
          <p:cNvPr id="13" name="流程图: 终止 12"/>
          <p:cNvSpPr/>
          <p:nvPr/>
        </p:nvSpPr>
        <p:spPr>
          <a:xfrm>
            <a:off x="4799808" y="3789040"/>
            <a:ext cx="2220463" cy="59055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rgbClr val="0070C0"/>
                </a:solidFill>
                <a:latin typeface="Britannic Bold" pitchFamily="34" charset="0"/>
              </a:rPr>
              <a:t>Class 9</a:t>
            </a:r>
            <a:endParaRPr lang="zh-CN" altLang="en-US" sz="4000" dirty="0">
              <a:solidFill>
                <a:srgbClr val="0070C0"/>
              </a:solidFill>
              <a:latin typeface="Britann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74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5" descr="图片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2478088"/>
            <a:ext cx="6465887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7" name="组合 1"/>
          <p:cNvGrpSpPr>
            <a:grpSpLocks/>
          </p:cNvGrpSpPr>
          <p:nvPr/>
        </p:nvGrpSpPr>
        <p:grpSpPr bwMode="auto">
          <a:xfrm>
            <a:off x="71438" y="-149225"/>
            <a:ext cx="5724525" cy="1562100"/>
            <a:chOff x="0" y="-67932"/>
            <a:chExt cx="5868144" cy="1562438"/>
          </a:xfrm>
        </p:grpSpPr>
        <p:sp>
          <p:nvSpPr>
            <p:cNvPr id="3" name="圆角矩形 2"/>
            <p:cNvSpPr/>
            <p:nvPr/>
          </p:nvSpPr>
          <p:spPr>
            <a:xfrm>
              <a:off x="0" y="621192"/>
              <a:ext cx="5868144" cy="86378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latin typeface="Broadway" pitchFamily="82" charset="0"/>
                </a:rPr>
                <a:t> Show Time</a:t>
              </a:r>
              <a:endParaRPr lang="zh-CN" altLang="en-US" sz="4800" dirty="0">
                <a:latin typeface="Broadway" pitchFamily="82" charset="0"/>
              </a:endParaRPr>
            </a:p>
          </p:txBody>
        </p:sp>
        <p:pic>
          <p:nvPicPr>
            <p:cNvPr id="31751" name="图片 3" descr="20071117032820120.jpg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974" y="-67932"/>
              <a:ext cx="1656184" cy="156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2117725"/>
            <a:ext cx="87709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50000"/>
              <a:buBlip>
                <a:blip r:embed="rId4"/>
              </a:buBlip>
              <a:defRPr sz="26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1pPr>
            <a:lvl2pPr marL="742950" indent="-285750" eaLnBrk="0" hangingPunct="0">
              <a:lnSpc>
                <a:spcPct val="120000"/>
              </a:lnSpc>
              <a:spcBef>
                <a:spcPts val="500"/>
              </a:spcBef>
              <a:buClr>
                <a:srgbClr val="F9B639"/>
              </a:buClr>
              <a:buSzPct val="150000"/>
              <a:buBlip>
                <a:blip r:embed="rId4"/>
              </a:buBlip>
              <a:defRPr sz="2300">
                <a:solidFill>
                  <a:srgbClr val="6C6C6C"/>
                </a:solidFill>
                <a:latin typeface="Verdana" pitchFamily="34" charset="0"/>
                <a:ea typeface="微软雅黑" pitchFamily="34" charset="-122"/>
              </a:defRPr>
            </a:lvl2pPr>
            <a:lvl3pPr marL="1143000" indent="-228600" eaLnBrk="0" hangingPunct="0">
              <a:lnSpc>
                <a:spcPct val="120000"/>
              </a:lnSpc>
              <a:spcBef>
                <a:spcPts val="400"/>
              </a:spcBef>
              <a:buClr>
                <a:srgbClr val="F9B639"/>
              </a:buClr>
              <a:buSzPct val="150000"/>
              <a:buBlip>
                <a:blip r:embed="rId4"/>
              </a:buBlip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Clr>
                <a:srgbClr val="F9B639"/>
              </a:buClr>
              <a:buSzPct val="150000"/>
              <a:buBlip>
                <a:blip r:embed="rId4"/>
              </a:buBlip>
              <a:defRPr sz="2000">
                <a:solidFill>
                  <a:srgbClr val="6C6C6C"/>
                </a:solidFill>
                <a:latin typeface="Verdana" pitchFamily="34" charset="0"/>
                <a:ea typeface="微软雅黑" pitchFamily="34" charset="-122"/>
              </a:defRPr>
            </a:lvl4pPr>
            <a:lvl5pPr marL="2057400" indent="-228600" eaLnBrk="0" hangingPunct="0">
              <a:lnSpc>
                <a:spcPct val="120000"/>
              </a:lnSpc>
              <a:spcBef>
                <a:spcPts val="400"/>
              </a:spcBef>
              <a:buClr>
                <a:srgbClr val="F9B639"/>
              </a:buClr>
              <a:buSzPct val="150000"/>
              <a:buBlip>
                <a:blip r:embed="rId4"/>
              </a:buBlip>
              <a:defRPr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150000"/>
              <a:buBlip>
                <a:blip r:embed="rId4"/>
              </a:buBlip>
              <a:defRPr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150000"/>
              <a:buBlip>
                <a:blip r:embed="rId4"/>
              </a:buBlip>
              <a:defRPr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150000"/>
              <a:buBlip>
                <a:blip r:embed="rId4"/>
              </a:buBlip>
              <a:defRPr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150000"/>
              <a:buBlip>
                <a:blip r:embed="rId4"/>
              </a:buBlip>
              <a:defRPr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Arial Black" pitchFamily="34" charset="0"/>
              </a:rPr>
              <a:t>Show</a:t>
            </a:r>
            <a:r>
              <a:rPr lang="zh-CN" altLang="en-US" sz="2800">
                <a:latin typeface="Arial Black" pitchFamily="34" charset="0"/>
              </a:rPr>
              <a:t> </a:t>
            </a:r>
            <a:r>
              <a:rPr lang="en-US" altLang="zh-CN" sz="2800">
                <a:latin typeface="Arial Black" pitchFamily="34" charset="0"/>
              </a:rPr>
              <a:t>and</a:t>
            </a:r>
            <a:r>
              <a:rPr lang="zh-CN" altLang="en-US" sz="2800">
                <a:latin typeface="Arial Black" pitchFamily="34" charset="0"/>
              </a:rPr>
              <a:t> </a:t>
            </a:r>
            <a:r>
              <a:rPr lang="en-US" altLang="zh-CN" sz="2800">
                <a:latin typeface="Arial Black" pitchFamily="34" charset="0"/>
              </a:rPr>
              <a:t>read your cinquains on the stage.</a:t>
            </a:r>
          </a:p>
        </p:txBody>
      </p:sp>
      <p:pic>
        <p:nvPicPr>
          <p:cNvPr id="31749" name="图片 6" descr="2620816_111646064_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650" y="3500438"/>
            <a:ext cx="1944688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64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9" descr="20110517074823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323850" y="-315913"/>
            <a:ext cx="7993063" cy="3529013"/>
            <a:chOff x="323649" y="-314499"/>
            <a:chExt cx="7992888" cy="3528392"/>
          </a:xfrm>
        </p:grpSpPr>
        <p:pic>
          <p:nvPicPr>
            <p:cNvPr id="17412" name="图片 5" descr="20091021155224397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49" y="-314499"/>
              <a:ext cx="7992888" cy="352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3" name="TextBox 6"/>
            <p:cNvSpPr txBox="1">
              <a:spLocks noChangeArrowheads="1"/>
            </p:cNvSpPr>
            <p:nvPr/>
          </p:nvSpPr>
          <p:spPr bwMode="auto">
            <a:xfrm>
              <a:off x="899700" y="1125408"/>
              <a:ext cx="6696744" cy="1969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20000"/>
                </a:lnSpc>
                <a:spcBef>
                  <a:spcPts val="600"/>
                </a:spcBef>
                <a:buClr>
                  <a:schemeClr val="tx2"/>
                </a:buClr>
                <a:buSzPct val="150000"/>
                <a:buBlip>
                  <a:blip r:embed="rId4"/>
                </a:buBlip>
                <a:defRPr sz="26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1pPr>
              <a:lvl2pPr marL="742950" indent="-285750" eaLnBrk="0" hangingPunct="0">
                <a:lnSpc>
                  <a:spcPct val="120000"/>
                </a:lnSpc>
                <a:spcBef>
                  <a:spcPts val="5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3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2pPr>
              <a:lvl3pPr marL="11430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3pPr>
              <a:lvl4pPr marL="1600200" indent="-2286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4pPr>
              <a:lvl5pPr marL="20574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 dirty="0" smtClean="0">
                  <a:solidFill>
                    <a:srgbClr val="FF0000"/>
                  </a:solidFill>
                  <a:latin typeface="Cooper Black" pitchFamily="18" charset="0"/>
                </a:rPr>
                <a:t>List poems</a:t>
              </a:r>
              <a:endParaRPr lang="en-US" altLang="zh-CN" sz="6600" dirty="0">
                <a:solidFill>
                  <a:srgbClr val="FF0000"/>
                </a:solidFill>
                <a:latin typeface="Cooper Black" pitchFamily="18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2800" dirty="0" smtClean="0">
                  <a:solidFill>
                    <a:srgbClr val="00B050"/>
                  </a:solidFill>
                  <a:latin typeface="Cooper Black" pitchFamily="18" charset="0"/>
                </a:rPr>
                <a:t>Poems that list  things</a:t>
              </a:r>
              <a:endParaRPr lang="zh-CN" altLang="en-US" sz="2800" dirty="0" smtClean="0">
                <a:latin typeface="Cooper Black" pitchFamily="18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B050"/>
                  </a:solidFill>
                  <a:latin typeface="Cooper Black" pitchFamily="18" charset="0"/>
                </a:rPr>
                <a:t> </a:t>
              </a:r>
              <a:endParaRPr lang="zh-CN" altLang="en-US" sz="2800" dirty="0">
                <a:latin typeface="Cooper Black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83568" y="3429000"/>
            <a:ext cx="756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poems have a flexible line length and repeated phrases which give both a pattern and a rhythm to the poem.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67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7" descr="qiuleiyi2_0126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357563"/>
            <a:ext cx="3779837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WordArt 4"/>
          <p:cNvSpPr>
            <a:spLocks noChangeArrowheads="1" noChangeShapeType="1" noTextEdit="1"/>
          </p:cNvSpPr>
          <p:nvPr/>
        </p:nvSpPr>
        <p:spPr bwMode="auto">
          <a:xfrm rot="-143559">
            <a:off x="6732588" y="620713"/>
            <a:ext cx="936625" cy="12969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sz="48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宋体"/>
              <a:ea typeface="宋体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56098"/>
            <a:ext cx="86764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latin typeface="Arial" charset="0"/>
                <a:ea typeface="宋体" pitchFamily="2" charset="-122"/>
              </a:rPr>
              <a:t>              </a:t>
            </a:r>
            <a:r>
              <a:rPr lang="zh-CN" altLang="zh-CN" sz="3600" dirty="0">
                <a:latin typeface="Arial" charset="0"/>
                <a:ea typeface="宋体" pitchFamily="2" charset="-122"/>
              </a:rPr>
              <a:t>Our first football </a:t>
            </a:r>
            <a:r>
              <a:rPr lang="zh-CN" altLang="zh-CN" sz="3600" dirty="0" smtClean="0">
                <a:latin typeface="Arial" charset="0"/>
                <a:ea typeface="宋体" pitchFamily="2" charset="-122"/>
              </a:rPr>
              <a:t>match</a:t>
            </a:r>
            <a:endParaRPr lang="zh-CN" altLang="zh-CN" sz="3600" dirty="0">
              <a:latin typeface="Arial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764704"/>
            <a:ext cx="78488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    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have won…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Jack had just scored that goal,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we’d had just a few more minutes,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 had trained harder,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Ben had passed the ball to Joe,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we’d had thousands of fans screaming,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I hadn’t taken my eye off the ball,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 hadn’t stayed up so late  the night before, 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 hadn’t taken it easy,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 hadn’t run out of energy,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We would have won…  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if we’ve been better!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717" y="268169"/>
            <a:ext cx="78488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1: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would have done better in the exam,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had____________________________,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had____________________________,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</p:txBody>
      </p:sp>
      <p:sp>
        <p:nvSpPr>
          <p:cNvPr id="6" name="矩形 5"/>
          <p:cNvSpPr/>
          <p:nvPr/>
        </p:nvSpPr>
        <p:spPr>
          <a:xfrm>
            <a:off x="105717" y="2467408"/>
            <a:ext cx="78488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2: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were a boy/girl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would____________________________,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would____________________________,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</p:txBody>
      </p:sp>
      <p:sp>
        <p:nvSpPr>
          <p:cNvPr id="5" name="矩形 4"/>
          <p:cNvSpPr/>
          <p:nvPr/>
        </p:nvSpPr>
        <p:spPr>
          <a:xfrm>
            <a:off x="107504" y="4581128"/>
            <a:ext cx="9036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3: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were a big tree, I would grow so tall that I’d touch the sky.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were a butterfly, I would……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 were a …… ,      I would ……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…</a:t>
            </a:r>
          </a:p>
        </p:txBody>
      </p:sp>
    </p:spTree>
    <p:extLst>
      <p:ext uri="{BB962C8B-B14F-4D97-AF65-F5344CB8AC3E}">
        <p14:creationId xmlns:p14="http://schemas.microsoft.com/office/powerpoint/2010/main" val="390680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 descr="图片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2478088"/>
            <a:ext cx="6465887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83" name="组合 2"/>
          <p:cNvGrpSpPr>
            <a:grpSpLocks/>
          </p:cNvGrpSpPr>
          <p:nvPr/>
        </p:nvGrpSpPr>
        <p:grpSpPr bwMode="auto">
          <a:xfrm>
            <a:off x="71438" y="-149225"/>
            <a:ext cx="5724525" cy="1562100"/>
            <a:chOff x="0" y="-67932"/>
            <a:chExt cx="5868144" cy="1562438"/>
          </a:xfrm>
        </p:grpSpPr>
        <p:sp>
          <p:nvSpPr>
            <p:cNvPr id="4" name="圆角矩形 3"/>
            <p:cNvSpPr/>
            <p:nvPr/>
          </p:nvSpPr>
          <p:spPr>
            <a:xfrm>
              <a:off x="0" y="621192"/>
              <a:ext cx="5868144" cy="86378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latin typeface="Broadway" pitchFamily="82" charset="0"/>
                </a:rPr>
                <a:t> Homework</a:t>
              </a:r>
              <a:endParaRPr lang="zh-CN" altLang="en-US" sz="4800" dirty="0">
                <a:latin typeface="Broadway" pitchFamily="82" charset="0"/>
              </a:endParaRPr>
            </a:p>
          </p:txBody>
        </p:sp>
        <p:pic>
          <p:nvPicPr>
            <p:cNvPr id="46087" name="图片 4" descr="20071117032820120.jpg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974" y="-67932"/>
              <a:ext cx="1656184" cy="156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2117725"/>
            <a:ext cx="672363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Arial Black" pitchFamily="34" charset="0"/>
                <a:ea typeface="微软雅黑" pitchFamily="34" charset="-122"/>
              </a:rPr>
              <a:t>Write a </a:t>
            </a:r>
            <a:r>
              <a:rPr lang="en-US" altLang="zh-CN" sz="2800" dirty="0" err="1">
                <a:latin typeface="Arial Black" pitchFamily="34" charset="0"/>
                <a:ea typeface="微软雅黑" pitchFamily="34" charset="-122"/>
              </a:rPr>
              <a:t>cinquain</a:t>
            </a:r>
            <a:r>
              <a:rPr lang="en-US" altLang="zh-CN" sz="2800" dirty="0">
                <a:latin typeface="Arial Black" pitchFamily="34" charset="0"/>
                <a:ea typeface="微软雅黑" pitchFamily="34" charset="-122"/>
              </a:rPr>
              <a:t> about </a:t>
            </a:r>
            <a:r>
              <a:rPr lang="en-US" altLang="zh-CN" sz="2800" dirty="0" smtClean="0">
                <a:latin typeface="Arial Black" pitchFamily="34" charset="0"/>
                <a:ea typeface="微软雅黑" pitchFamily="34" charset="-122"/>
              </a:rPr>
              <a:t>Christmas</a:t>
            </a:r>
            <a:endParaRPr lang="en-US" altLang="zh-CN" sz="2800" dirty="0">
              <a:latin typeface="Arial Black" pitchFamily="34" charset="0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800" b="1" dirty="0" smtClean="0">
                <a:solidFill>
                  <a:srgbClr val="993366"/>
                </a:solidFill>
                <a:latin typeface="+mn-ea"/>
                <a:ea typeface="+mn-ea"/>
              </a:rPr>
              <a:t> </a:t>
            </a:r>
            <a:endParaRPr lang="zh-CN" altLang="en-US" sz="2800" b="1" dirty="0">
              <a:solidFill>
                <a:srgbClr val="99336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22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 descr="0958164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Box 2"/>
          <p:cNvSpPr txBox="1">
            <a:spLocks noChangeArrowheads="1"/>
          </p:cNvSpPr>
          <p:nvPr/>
        </p:nvSpPr>
        <p:spPr bwMode="auto">
          <a:xfrm>
            <a:off x="539750" y="549275"/>
            <a:ext cx="611187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8000" i="1">
                <a:solidFill>
                  <a:schemeClr val="bg1"/>
                </a:solidFill>
                <a:latin typeface="Cooper Black" pitchFamily="18" charset="0"/>
                <a:ea typeface="微软雅黑" pitchFamily="34" charset="-122"/>
              </a:rPr>
              <a:t>Thank you!</a:t>
            </a:r>
          </a:p>
          <a:p>
            <a:pPr eaLnBrk="1" hangingPunct="1"/>
            <a:r>
              <a:rPr lang="en-US" altLang="zh-CN" sz="8000" i="1">
                <a:solidFill>
                  <a:schemeClr val="bg1"/>
                </a:solidFill>
                <a:latin typeface="Cooper Black" pitchFamily="18" charset="0"/>
                <a:ea typeface="微软雅黑" pitchFamily="34" charset="-122"/>
              </a:rPr>
              <a:t>Good bye!</a:t>
            </a:r>
            <a:endParaRPr lang="zh-CN" altLang="en-US" sz="8000" i="1">
              <a:solidFill>
                <a:schemeClr val="bg1"/>
              </a:solidFill>
              <a:latin typeface="Cooper Black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38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611560" y="5725135"/>
            <a:ext cx="89644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50000"/>
              <a:buBlip>
                <a:blip r:embed="rId4"/>
              </a:buBlip>
              <a:defRPr sz="26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1pPr>
            <a:lvl2pPr marL="742950" indent="-285750" eaLnBrk="0" hangingPunct="0">
              <a:lnSpc>
                <a:spcPct val="120000"/>
              </a:lnSpc>
              <a:spcBef>
                <a:spcPts val="500"/>
              </a:spcBef>
              <a:buClr>
                <a:srgbClr val="F9B639"/>
              </a:buClr>
              <a:buSzPct val="150000"/>
              <a:buBlip>
                <a:blip r:embed="rId4"/>
              </a:buBlip>
              <a:defRPr sz="2300">
                <a:solidFill>
                  <a:srgbClr val="6C6C6C"/>
                </a:solidFill>
                <a:latin typeface="Verdana" pitchFamily="34" charset="0"/>
                <a:ea typeface="微软雅黑" pitchFamily="34" charset="-122"/>
              </a:defRPr>
            </a:lvl2pPr>
            <a:lvl3pPr marL="1143000" indent="-228600" eaLnBrk="0" hangingPunct="0">
              <a:lnSpc>
                <a:spcPct val="120000"/>
              </a:lnSpc>
              <a:spcBef>
                <a:spcPts val="400"/>
              </a:spcBef>
              <a:buClr>
                <a:srgbClr val="F9B639"/>
              </a:buClr>
              <a:buSzPct val="150000"/>
              <a:buBlip>
                <a:blip r:embed="rId4"/>
              </a:buBlip>
              <a:defRPr sz="2000"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Clr>
                <a:srgbClr val="F9B639"/>
              </a:buClr>
              <a:buSzPct val="150000"/>
              <a:buBlip>
                <a:blip r:embed="rId4"/>
              </a:buBlip>
              <a:defRPr sz="2000">
                <a:solidFill>
                  <a:srgbClr val="6C6C6C"/>
                </a:solidFill>
                <a:latin typeface="Verdana" pitchFamily="34" charset="0"/>
                <a:ea typeface="微软雅黑" pitchFamily="34" charset="-122"/>
              </a:defRPr>
            </a:lvl4pPr>
            <a:lvl5pPr marL="2057400" indent="-228600" eaLnBrk="0" hangingPunct="0">
              <a:lnSpc>
                <a:spcPct val="120000"/>
              </a:lnSpc>
              <a:spcBef>
                <a:spcPts val="400"/>
              </a:spcBef>
              <a:buClr>
                <a:srgbClr val="F9B639"/>
              </a:buClr>
              <a:buSzPct val="150000"/>
              <a:buBlip>
                <a:blip r:embed="rId4"/>
              </a:buBlip>
              <a:defRPr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150000"/>
              <a:buBlip>
                <a:blip r:embed="rId4"/>
              </a:buBlip>
              <a:defRPr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150000"/>
              <a:buBlip>
                <a:blip r:embed="rId4"/>
              </a:buBlip>
              <a:defRPr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150000"/>
              <a:buBlip>
                <a:blip r:embed="rId4"/>
              </a:buBlip>
              <a:defRPr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150000"/>
              <a:buBlip>
                <a:blip r:embed="rId4"/>
              </a:buBlip>
              <a:defRPr>
                <a:solidFill>
                  <a:schemeClr val="tx1"/>
                </a:solidFill>
                <a:latin typeface="Verdana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     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When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you are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old</a:t>
            </a:r>
          </a:p>
        </p:txBody>
      </p:sp>
      <p:pic>
        <p:nvPicPr>
          <p:cNvPr id="3" name="When You Are Ol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6702" y="5874825"/>
            <a:ext cx="609600" cy="60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1228"/>
            <a:ext cx="4211960" cy="553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228"/>
            <a:ext cx="3995936" cy="54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590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3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14438" y="1643063"/>
            <a:ext cx="6929437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800" i="1" dirty="0">
                <a:latin typeface="Times New Roman" pitchFamily="18" charset="0"/>
              </a:rPr>
              <a:t>When you are old and gray and full of sleep</a:t>
            </a:r>
          </a:p>
          <a:p>
            <a:pPr>
              <a:buFont typeface="Wingdings" pitchFamily="2" charset="2"/>
              <a:buNone/>
            </a:pPr>
            <a:r>
              <a:rPr lang="en-US" altLang="zh-CN" sz="2800" i="1" dirty="0">
                <a:latin typeface="Times New Roman" pitchFamily="18" charset="0"/>
              </a:rPr>
              <a:t>And nodding by the fire, take down this book</a:t>
            </a:r>
            <a:r>
              <a:rPr lang="en-US" altLang="zh-CN" sz="2800" i="1" dirty="0" smtClean="0">
                <a:latin typeface="Times New Roman" pitchFamily="18" charset="0"/>
              </a:rPr>
              <a:t>,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1" dirty="0" smtClean="0">
                <a:solidFill>
                  <a:srgbClr val="D06800"/>
                </a:solidFill>
                <a:latin typeface="Times New Roman" pitchFamily="18" charset="0"/>
              </a:rPr>
              <a:t>当你老了，白发苍苍，睡意朦胧，</a:t>
            </a:r>
            <a:r>
              <a:rPr lang="en-US" altLang="en-US" sz="2400" i="1" dirty="0" smtClean="0">
                <a:solidFill>
                  <a:srgbClr val="D06800"/>
                </a:solidFill>
                <a:latin typeface="Times New Roman" pitchFamily="18" charset="0"/>
              </a:rPr>
              <a:t> </a:t>
            </a:r>
            <a:br>
              <a:rPr lang="en-US" altLang="en-US" sz="2400" i="1" dirty="0" smtClean="0">
                <a:solidFill>
                  <a:srgbClr val="D06800"/>
                </a:solidFill>
                <a:latin typeface="Times New Roman" pitchFamily="18" charset="0"/>
              </a:rPr>
            </a:br>
            <a:r>
              <a:rPr lang="zh-CN" altLang="en-US" sz="2400" i="1" dirty="0" smtClean="0">
                <a:solidFill>
                  <a:srgbClr val="D06800"/>
                </a:solidFill>
                <a:latin typeface="Times New Roman" pitchFamily="18" charset="0"/>
              </a:rPr>
              <a:t>在炉前打盹，请取下这本诗篇，</a:t>
            </a:r>
            <a:r>
              <a:rPr lang="en-US" altLang="en-US" sz="2400" i="1" dirty="0" smtClean="0">
                <a:solidFill>
                  <a:srgbClr val="D06800"/>
                </a:solidFill>
                <a:latin typeface="Times New Roman" pitchFamily="18" charset="0"/>
              </a:rPr>
              <a:t> </a:t>
            </a:r>
            <a:r>
              <a:rPr lang="en-US" altLang="zh-CN" sz="2800" i="1" dirty="0" smtClean="0">
                <a:latin typeface="Times New Roman" pitchFamily="18" charset="0"/>
              </a:rPr>
              <a:t/>
            </a:r>
            <a:br>
              <a:rPr lang="en-US" altLang="zh-CN" sz="2800" i="1" dirty="0" smtClean="0">
                <a:latin typeface="Times New Roman" pitchFamily="18" charset="0"/>
              </a:rPr>
            </a:br>
            <a:r>
              <a:rPr lang="en-US" altLang="zh-CN" sz="2800" i="1" dirty="0" smtClean="0">
                <a:latin typeface="Times New Roman" pitchFamily="18" charset="0"/>
              </a:rPr>
              <a:t>And slowly read, and dream of the soft look</a:t>
            </a:r>
            <a:r>
              <a:rPr lang="en-US" altLang="zh-CN" sz="2800" dirty="0" smtClean="0">
                <a:latin typeface="Times New Roman" pitchFamily="18" charset="0"/>
              </a:rPr>
              <a:t/>
            </a:r>
            <a:br>
              <a:rPr lang="en-US" altLang="zh-CN" sz="2800" dirty="0" smtClean="0">
                <a:latin typeface="Times New Roman" pitchFamily="18" charset="0"/>
              </a:rPr>
            </a:br>
            <a:r>
              <a:rPr lang="en-US" altLang="zh-CN" sz="2800" i="1" dirty="0" smtClean="0">
                <a:latin typeface="Times New Roman" pitchFamily="18" charset="0"/>
              </a:rPr>
              <a:t>Your eyes had once, and of their shadows deep</a:t>
            </a:r>
            <a:r>
              <a:rPr lang="zh-CN" altLang="en-US" sz="2800" i="1" dirty="0" smtClean="0">
                <a:latin typeface="Times New Roman" pitchFamily="18" charset="0"/>
              </a:rPr>
              <a:t>；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1" dirty="0" smtClean="0">
                <a:solidFill>
                  <a:srgbClr val="D06800"/>
                </a:solidFill>
                <a:latin typeface="Times New Roman" pitchFamily="18" charset="0"/>
              </a:rPr>
              <a:t>慢慢吟诵，梦见你当年的双眼</a:t>
            </a:r>
            <a:r>
              <a:rPr lang="en-US" altLang="en-US" sz="2400" i="1" dirty="0" smtClean="0">
                <a:solidFill>
                  <a:srgbClr val="D06800"/>
                </a:solidFill>
                <a:latin typeface="Times New Roman" pitchFamily="18" charset="0"/>
              </a:rPr>
              <a:t> </a:t>
            </a:r>
            <a:br>
              <a:rPr lang="en-US" altLang="en-US" sz="2400" i="1" dirty="0" smtClean="0">
                <a:solidFill>
                  <a:srgbClr val="D06800"/>
                </a:solidFill>
                <a:latin typeface="Times New Roman" pitchFamily="18" charset="0"/>
              </a:rPr>
            </a:br>
            <a:r>
              <a:rPr lang="zh-CN" altLang="en-US" sz="2400" i="1" dirty="0" smtClean="0">
                <a:solidFill>
                  <a:srgbClr val="D06800"/>
                </a:solidFill>
                <a:latin typeface="Times New Roman" pitchFamily="18" charset="0"/>
              </a:rPr>
              <a:t>那柔美的光芒与青幽的晕影；</a:t>
            </a:r>
            <a:endParaRPr lang="zh-CN" altLang="en-US" sz="2400" i="1" dirty="0">
              <a:solidFill>
                <a:srgbClr val="D06800"/>
              </a:solidFill>
              <a:latin typeface="Times New Roman" pitchFamily="18" charset="0"/>
            </a:endParaRPr>
          </a:p>
        </p:txBody>
      </p:sp>
      <p:sp>
        <p:nvSpPr>
          <p:cNvPr id="29699" name="TextBox 8"/>
          <p:cNvSpPr txBox="1">
            <a:spLocks noChangeArrowheads="1"/>
          </p:cNvSpPr>
          <p:nvPr/>
        </p:nvSpPr>
        <p:spPr bwMode="auto">
          <a:xfrm>
            <a:off x="1571625" y="714375"/>
            <a:ext cx="6072188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When You Are Old (1)</a:t>
            </a:r>
            <a:r>
              <a:rPr lang="en-US" altLang="zh-CN" sz="2800" dirty="0" smtClean="0">
                <a:latin typeface="Times New Roman" pitchFamily="18" charset="0"/>
              </a:rPr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</a:rPr>
              <a:t>                                </a:t>
            </a:r>
            <a:r>
              <a:rPr lang="en-US" altLang="zh-CN" sz="2000" dirty="0" smtClean="0">
                <a:solidFill>
                  <a:srgbClr val="CC0000"/>
                </a:solidFill>
                <a:latin typeface="Times New Roman" pitchFamily="18" charset="0"/>
              </a:rPr>
              <a:t>----WILLIAM BUTLER YEATS</a:t>
            </a:r>
            <a:r>
              <a:rPr lang="en-US" altLang="zh-CN" sz="2000" dirty="0" smtClean="0">
                <a:latin typeface="Times New Roman" pitchFamily="18" charset="0"/>
              </a:rPr>
              <a:t> </a:t>
            </a:r>
          </a:p>
          <a:p>
            <a:endParaRPr lang="zh-CN" altLang="en-US" sz="2400" dirty="0">
              <a:latin typeface="Times New Roman" pitchFamily="18" charset="0"/>
            </a:endParaRPr>
          </a:p>
        </p:txBody>
      </p:sp>
      <p:sp>
        <p:nvSpPr>
          <p:cNvPr id="29700" name="TextBox 9"/>
          <p:cNvSpPr txBox="1">
            <a:spLocks noChangeArrowheads="1"/>
          </p:cNvSpPr>
          <p:nvPr/>
        </p:nvSpPr>
        <p:spPr bwMode="auto">
          <a:xfrm>
            <a:off x="285750" y="642938"/>
            <a:ext cx="1143000" cy="40005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000">
                <a:latin typeface="Times New Roman" pitchFamily="18" charset="0"/>
              </a:rPr>
              <a:t>Analysis</a:t>
            </a:r>
            <a:r>
              <a:rPr lang="zh-CN" altLang="en-US" sz="2000">
                <a:latin typeface="Times New Roman" pitchFamily="18" charset="0"/>
              </a:rPr>
              <a:t>：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7072313" y="2143125"/>
            <a:ext cx="428625" cy="1588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929438" y="3643313"/>
            <a:ext cx="571500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43750" y="2500313"/>
            <a:ext cx="50006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500938" y="4143375"/>
            <a:ext cx="428625" cy="1588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线形标注 2 27"/>
          <p:cNvSpPr/>
          <p:nvPr/>
        </p:nvSpPr>
        <p:spPr>
          <a:xfrm>
            <a:off x="8001000" y="1214438"/>
            <a:ext cx="1000125" cy="571500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rgbClr val="FF0000"/>
                </a:solidFill>
              </a:rPr>
              <a:t>/i:p/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rot="5400000">
            <a:off x="6608762" y="2678113"/>
            <a:ext cx="2500313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标注 31"/>
          <p:cNvSpPr/>
          <p:nvPr/>
        </p:nvSpPr>
        <p:spPr>
          <a:xfrm>
            <a:off x="7643813" y="5000625"/>
            <a:ext cx="1214437" cy="571500"/>
          </a:xfrm>
          <a:prstGeom prst="wedgeRectCallout">
            <a:avLst>
              <a:gd name="adj1" fmla="val -20833"/>
              <a:gd name="adj2" fmla="val -104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rgbClr val="FF0000"/>
                </a:solidFill>
              </a:rPr>
              <a:t>/</a:t>
            </a:r>
            <a:r>
              <a:rPr lang="en-US" altLang="zh-CN" sz="2800" b="1" dirty="0" err="1">
                <a:solidFill>
                  <a:srgbClr val="FF0000"/>
                </a:solidFill>
              </a:rPr>
              <a:t>uk</a:t>
            </a:r>
            <a:r>
              <a:rPr lang="en-US" altLang="zh-CN" sz="2800" b="1" dirty="0">
                <a:solidFill>
                  <a:srgbClr val="FF0000"/>
                </a:solidFill>
              </a:rPr>
              <a:t>/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6" name="肘形连接符 35"/>
          <p:cNvCxnSpPr/>
          <p:nvPr/>
        </p:nvCxnSpPr>
        <p:spPr>
          <a:xfrm rot="16200000" flipH="1">
            <a:off x="6678612" y="3394076"/>
            <a:ext cx="2144713" cy="50006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54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椭圆形标注 64"/>
          <p:cNvSpPr/>
          <p:nvPr/>
        </p:nvSpPr>
        <p:spPr>
          <a:xfrm>
            <a:off x="4500563" y="3429000"/>
            <a:ext cx="1143000" cy="571500"/>
          </a:xfrm>
          <a:prstGeom prst="wedgeEllipseCallout">
            <a:avLst>
              <a:gd name="adj1" fmla="val 110509"/>
              <a:gd name="adj2" fmla="val 237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14438" y="1785938"/>
            <a:ext cx="6929437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800" i="1" dirty="0">
                <a:latin typeface="Times New Roman" pitchFamily="18" charset="0"/>
              </a:rPr>
              <a:t>How many loved your moments of glad grace,</a:t>
            </a:r>
            <a:br>
              <a:rPr lang="en-US" altLang="zh-CN" sz="2800" i="1" dirty="0">
                <a:latin typeface="Times New Roman" pitchFamily="18" charset="0"/>
              </a:rPr>
            </a:br>
            <a:r>
              <a:rPr lang="en-US" altLang="zh-CN" sz="2800" i="1" dirty="0">
                <a:latin typeface="Times New Roman" pitchFamily="18" charset="0"/>
              </a:rPr>
              <a:t>And loved your beauty with love false or true</a:t>
            </a:r>
            <a:r>
              <a:rPr lang="zh-CN" altLang="en-US" sz="2800" i="1" dirty="0">
                <a:latin typeface="Times New Roman" pitchFamily="18" charset="0"/>
              </a:rPr>
              <a:t>；</a:t>
            </a:r>
            <a:r>
              <a:rPr lang="zh-CN" altLang="en-US" sz="2400" i="1" dirty="0">
                <a:solidFill>
                  <a:srgbClr val="D06800"/>
                </a:solidFill>
                <a:latin typeface="Times New Roman" pitchFamily="18" charset="0"/>
              </a:rPr>
              <a:t>多少人爱你青春欢畅的时辰</a:t>
            </a:r>
            <a:br>
              <a:rPr lang="zh-CN" altLang="en-US" sz="2400" i="1" dirty="0">
                <a:solidFill>
                  <a:srgbClr val="D06800"/>
                </a:solidFill>
                <a:latin typeface="Times New Roman" pitchFamily="18" charset="0"/>
              </a:rPr>
            </a:br>
            <a:r>
              <a:rPr lang="zh-CN" altLang="en-US" sz="2400" i="1" dirty="0">
                <a:solidFill>
                  <a:srgbClr val="D06800"/>
                </a:solidFill>
                <a:latin typeface="Times New Roman" pitchFamily="18" charset="0"/>
              </a:rPr>
              <a:t>爱慕你的美丽，假意或真心，  </a:t>
            </a:r>
            <a:r>
              <a:rPr lang="zh-CN" altLang="en-US" sz="2800" i="1" dirty="0">
                <a:latin typeface="Times New Roman" pitchFamily="18" charset="0"/>
              </a:rPr>
              <a:t/>
            </a:r>
            <a:br>
              <a:rPr lang="zh-CN" altLang="en-US" sz="2800" i="1" dirty="0">
                <a:latin typeface="Times New Roman" pitchFamily="18" charset="0"/>
              </a:rPr>
            </a:br>
            <a:r>
              <a:rPr lang="en-US" altLang="zh-CN" sz="2800" i="1" dirty="0">
                <a:latin typeface="Times New Roman" pitchFamily="18" charset="0"/>
              </a:rPr>
              <a:t>But one man loved the</a:t>
            </a:r>
            <a:r>
              <a:rPr lang="en-US" altLang="zh-CN" sz="2800" b="1" i="1" dirty="0">
                <a:latin typeface="Times New Roman" pitchFamily="18" charset="0"/>
              </a:rPr>
              <a:t> pilgrim </a:t>
            </a:r>
            <a:r>
              <a:rPr lang="en-US" altLang="zh-CN" sz="2800" i="1" dirty="0">
                <a:latin typeface="Times New Roman" pitchFamily="18" charset="0"/>
              </a:rPr>
              <a:t>soul in you,</a:t>
            </a:r>
            <a:br>
              <a:rPr lang="en-US" altLang="zh-CN" sz="2800" i="1" dirty="0">
                <a:latin typeface="Times New Roman" pitchFamily="18" charset="0"/>
              </a:rPr>
            </a:br>
            <a:r>
              <a:rPr lang="en-US" altLang="zh-CN" sz="2800" i="1" dirty="0">
                <a:latin typeface="Times New Roman" pitchFamily="18" charset="0"/>
              </a:rPr>
              <a:t>And loved the sorrow</a:t>
            </a:r>
            <a:r>
              <a:rPr lang="en-US" altLang="zh-CN" sz="2800" dirty="0">
                <a:latin typeface="Times New Roman" pitchFamily="18" charset="0"/>
              </a:rPr>
              <a:t>s</a:t>
            </a:r>
            <a:r>
              <a:rPr lang="en-US" altLang="zh-CN" sz="2800" i="1" dirty="0">
                <a:latin typeface="Times New Roman" pitchFamily="18" charset="0"/>
              </a:rPr>
              <a:t> of your changing face;</a:t>
            </a:r>
            <a:r>
              <a:rPr lang="zh-CN" altLang="en-US" sz="2400" i="1" dirty="0">
                <a:solidFill>
                  <a:srgbClr val="D06800"/>
                </a:solidFill>
                <a:latin typeface="Times New Roman" pitchFamily="18" charset="0"/>
              </a:rPr>
              <a:t>只有一个人爱你那朝圣者的灵魂，</a:t>
            </a:r>
            <a:br>
              <a:rPr lang="zh-CN" altLang="en-US" sz="2400" i="1" dirty="0">
                <a:solidFill>
                  <a:srgbClr val="D06800"/>
                </a:solidFill>
                <a:latin typeface="Times New Roman" pitchFamily="18" charset="0"/>
              </a:rPr>
            </a:br>
            <a:r>
              <a:rPr lang="zh-CN" altLang="en-US" sz="2400" i="1" dirty="0">
                <a:solidFill>
                  <a:srgbClr val="D06800"/>
                </a:solidFill>
                <a:latin typeface="Times New Roman" pitchFamily="18" charset="0"/>
              </a:rPr>
              <a:t>爱你衰老了脸上的痛苦的皱纹。 </a:t>
            </a:r>
            <a:endParaRPr lang="zh-CN" altLang="en-US" sz="2400" i="1" dirty="0">
              <a:latin typeface="Times New Roman" pitchFamily="18" charset="0"/>
            </a:endParaRPr>
          </a:p>
        </p:txBody>
      </p:sp>
      <p:sp>
        <p:nvSpPr>
          <p:cNvPr id="32772" name="TextBox 8"/>
          <p:cNvSpPr txBox="1">
            <a:spLocks noChangeArrowheads="1"/>
          </p:cNvSpPr>
          <p:nvPr/>
        </p:nvSpPr>
        <p:spPr bwMode="auto">
          <a:xfrm>
            <a:off x="1714500" y="642938"/>
            <a:ext cx="6072188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800" b="1" dirty="0">
                <a:latin typeface="Times New Roman" pitchFamily="18" charset="0"/>
              </a:rPr>
              <a:t>When You Are Old (2)</a:t>
            </a:r>
            <a:r>
              <a:rPr lang="en-US" altLang="zh-CN" sz="2800" dirty="0">
                <a:latin typeface="Times New Roman" pitchFamily="18" charset="0"/>
              </a:rPr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                                </a:t>
            </a:r>
            <a:r>
              <a:rPr lang="en-US" altLang="zh-CN" sz="2000" dirty="0">
                <a:solidFill>
                  <a:srgbClr val="CC0000"/>
                </a:solidFill>
                <a:latin typeface="Times New Roman" pitchFamily="18" charset="0"/>
              </a:rPr>
              <a:t>----WILLIAM BUTLER YEATS</a:t>
            </a:r>
            <a:r>
              <a:rPr lang="en-US" altLang="zh-CN" sz="2000" dirty="0">
                <a:latin typeface="Times New Roman" pitchFamily="18" charset="0"/>
              </a:rPr>
              <a:t> </a:t>
            </a:r>
          </a:p>
          <a:p>
            <a:endParaRPr lang="zh-CN" altLang="en-US" sz="2400" dirty="0">
              <a:latin typeface="Times New Roman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571500" y="1071563"/>
            <a:ext cx="2428875" cy="71437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“Love” is repeated for 5 times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857500" y="2214563"/>
            <a:ext cx="857250" cy="1587"/>
          </a:xfrm>
          <a:prstGeom prst="line">
            <a:avLst/>
          </a:prstGeom>
          <a:ln w="44450" cap="rnd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形状 25"/>
          <p:cNvCxnSpPr/>
          <p:nvPr/>
        </p:nvCxnSpPr>
        <p:spPr>
          <a:xfrm rot="16200000" flipH="1">
            <a:off x="1818481" y="1396207"/>
            <a:ext cx="339725" cy="1404938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928813" y="2643188"/>
            <a:ext cx="857250" cy="1587"/>
          </a:xfrm>
          <a:prstGeom prst="line">
            <a:avLst/>
          </a:prstGeom>
          <a:ln w="44450" cap="rnd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43250" y="3786188"/>
            <a:ext cx="857250" cy="1587"/>
          </a:xfrm>
          <a:prstGeom prst="line">
            <a:avLst/>
          </a:prstGeom>
          <a:ln w="44450" cap="rnd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928813" y="4214813"/>
            <a:ext cx="857250" cy="1587"/>
          </a:xfrm>
          <a:prstGeom prst="line">
            <a:avLst/>
          </a:prstGeom>
          <a:ln w="44450" cap="rnd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143500" y="2643188"/>
            <a:ext cx="857250" cy="1587"/>
          </a:xfrm>
          <a:prstGeom prst="line">
            <a:avLst/>
          </a:prstGeom>
          <a:ln w="44450" cap="rnd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左大括号 51"/>
          <p:cNvSpPr/>
          <p:nvPr/>
        </p:nvSpPr>
        <p:spPr>
          <a:xfrm>
            <a:off x="785813" y="2071688"/>
            <a:ext cx="428625" cy="2071687"/>
          </a:xfrm>
          <a:prstGeom prst="leftBrac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3" name="矩形标注 52"/>
          <p:cNvSpPr/>
          <p:nvPr/>
        </p:nvSpPr>
        <p:spPr>
          <a:xfrm>
            <a:off x="71438" y="5108575"/>
            <a:ext cx="2571750" cy="1071563"/>
          </a:xfrm>
          <a:prstGeom prst="wedgeRectCallout">
            <a:avLst>
              <a:gd name="adj1" fmla="val -25079"/>
              <a:gd name="adj2" fmla="val -226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Make a contrast between two kind of persons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29000" y="5072063"/>
            <a:ext cx="5214938" cy="1016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Times New Roman" pitchFamily="18" charset="0"/>
              </a:rPr>
              <a:t>pilgrim: A religious devotee who journeys to a shrine or sacred place.</a:t>
            </a:r>
            <a:r>
              <a:rPr lang="zh-CN" altLang="en-US" sz="2000" dirty="0">
                <a:latin typeface="Times New Roman" pitchFamily="18" charset="0"/>
              </a:rPr>
              <a:t>朝圣者，朝觐者：旅行到神殿或圣地去的宗教虔诚者</a:t>
            </a:r>
          </a:p>
        </p:txBody>
      </p:sp>
      <p:sp>
        <p:nvSpPr>
          <p:cNvPr id="32785" name="TextBox 63"/>
          <p:cNvSpPr txBox="1">
            <a:spLocks noChangeArrowheads="1"/>
          </p:cNvSpPr>
          <p:nvPr/>
        </p:nvSpPr>
        <p:spPr bwMode="auto">
          <a:xfrm>
            <a:off x="214313" y="571500"/>
            <a:ext cx="1143000" cy="40005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000">
                <a:latin typeface="Times New Roman" pitchFamily="18" charset="0"/>
              </a:rPr>
              <a:t>Analysis</a:t>
            </a:r>
            <a:r>
              <a:rPr lang="zh-CN" altLang="en-US" sz="2000">
                <a:latin typeface="Times New Roman" pitchFamily="18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4032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" grpId="0"/>
      <p:bldP spid="11" grpId="0" animBg="1"/>
      <p:bldP spid="52" grpId="0" animBg="1"/>
      <p:bldP spid="53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" y="0"/>
            <a:ext cx="9123303" cy="44248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1560" y="4725144"/>
            <a:ext cx="78488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Sonnet 18</a:t>
            </a:r>
            <a:endParaRPr lang="en-US" altLang="zh-CN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William Shakespeare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Shall I compare thee to a summer’s day,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Thou art more lovely and temperate.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onnet 1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0232" y="47971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1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9" descr="20110517074823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323850" y="188640"/>
            <a:ext cx="7993063" cy="3340373"/>
            <a:chOff x="323649" y="-314499"/>
            <a:chExt cx="7992888" cy="3528392"/>
          </a:xfrm>
        </p:grpSpPr>
        <p:pic>
          <p:nvPicPr>
            <p:cNvPr id="17412" name="图片 5" descr="20091021155224397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49" y="-314499"/>
              <a:ext cx="7992888" cy="352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3" name="TextBox 6"/>
            <p:cNvSpPr txBox="1">
              <a:spLocks noChangeArrowheads="1"/>
            </p:cNvSpPr>
            <p:nvPr/>
          </p:nvSpPr>
          <p:spPr bwMode="auto">
            <a:xfrm>
              <a:off x="899700" y="1125408"/>
              <a:ext cx="6696744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20000"/>
                </a:lnSpc>
                <a:spcBef>
                  <a:spcPts val="600"/>
                </a:spcBef>
                <a:buClr>
                  <a:schemeClr val="tx2"/>
                </a:buClr>
                <a:buSzPct val="150000"/>
                <a:buBlip>
                  <a:blip r:embed="rId4"/>
                </a:buBlip>
                <a:defRPr sz="26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1pPr>
              <a:lvl2pPr marL="742950" indent="-285750" eaLnBrk="0" hangingPunct="0">
                <a:lnSpc>
                  <a:spcPct val="120000"/>
                </a:lnSpc>
                <a:spcBef>
                  <a:spcPts val="5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3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2pPr>
              <a:lvl3pPr marL="11430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3pPr>
              <a:lvl4pPr marL="1600200" indent="-2286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4pPr>
              <a:lvl5pPr marL="20574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600" dirty="0" err="1">
                  <a:solidFill>
                    <a:srgbClr val="FF0000"/>
                  </a:solidFill>
                  <a:latin typeface="Cooper Black" pitchFamily="18" charset="0"/>
                </a:rPr>
                <a:t>Cinquain</a:t>
              </a:r>
              <a:endParaRPr lang="en-US" altLang="zh-CN" sz="6600" dirty="0">
                <a:solidFill>
                  <a:srgbClr val="FF0000"/>
                </a:solidFill>
                <a:latin typeface="Cooper Black" pitchFamily="18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dirty="0">
                  <a:solidFill>
                    <a:srgbClr val="00B050"/>
                  </a:solidFill>
                  <a:latin typeface="Cooper Black" pitchFamily="18" charset="0"/>
                </a:rPr>
                <a:t>A style of five-line poem. </a:t>
              </a:r>
              <a:r>
                <a:rPr lang="zh-CN" altLang="en-US" sz="2800" dirty="0" smtClean="0">
                  <a:latin typeface="Cooper Black" pitchFamily="18" charset="0"/>
                </a:rPr>
                <a:t> </a:t>
              </a:r>
              <a:endParaRPr lang="zh-CN" altLang="en-US" sz="2800" dirty="0">
                <a:latin typeface="Cooper Black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83568" y="3717032"/>
            <a:ext cx="756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Cinquain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five-line poem, which can give a clear picture and create a special feeling using a few words.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6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7" descr="图片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2478088"/>
            <a:ext cx="6465887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图片 3" descr="20071117032820120.jp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-365125"/>
            <a:ext cx="2074862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8"/>
          <p:cNvGrpSpPr>
            <a:grpSpLocks/>
          </p:cNvGrpSpPr>
          <p:nvPr/>
        </p:nvGrpSpPr>
        <p:grpSpPr bwMode="auto">
          <a:xfrm>
            <a:off x="179388" y="3141663"/>
            <a:ext cx="8964612" cy="1938992"/>
            <a:chOff x="252072" y="3140967"/>
            <a:chExt cx="8963812" cy="1938995"/>
          </a:xfrm>
        </p:grpSpPr>
        <p:sp>
          <p:nvSpPr>
            <p:cNvPr id="18438" name="TextBox 5"/>
            <p:cNvSpPr txBox="1">
              <a:spLocks noChangeArrowheads="1"/>
            </p:cNvSpPr>
            <p:nvPr/>
          </p:nvSpPr>
          <p:spPr bwMode="auto">
            <a:xfrm>
              <a:off x="252072" y="3140967"/>
              <a:ext cx="4392220" cy="1938995"/>
            </a:xfrm>
            <a:prstGeom prst="rect">
              <a:avLst/>
            </a:prstGeom>
            <a:noFill/>
            <a:ln w="38100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20000"/>
                </a:lnSpc>
                <a:spcBef>
                  <a:spcPts val="600"/>
                </a:spcBef>
                <a:buClr>
                  <a:schemeClr val="tx2"/>
                </a:buClr>
                <a:buSzPct val="150000"/>
                <a:buBlip>
                  <a:blip r:embed="rId4"/>
                </a:buBlip>
                <a:defRPr sz="26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1pPr>
              <a:lvl2pPr marL="742950" indent="-285750" eaLnBrk="0" hangingPunct="0">
                <a:lnSpc>
                  <a:spcPct val="120000"/>
                </a:lnSpc>
                <a:spcBef>
                  <a:spcPts val="5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3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2pPr>
              <a:lvl3pPr marL="11430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3pPr>
              <a:lvl4pPr marL="1600200" indent="-2286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4pPr>
              <a:lvl5pPr marL="20574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Brother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Beautiful, athletic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Teasing</a:t>
              </a:r>
              <a:r>
                <a:rPr lang="en-US" altLang="zh-CN" sz="2400" b="1" dirty="0" smtClean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, shouting, laughing</a:t>
              </a:r>
              <a:endParaRPr lang="en-US" altLang="zh-CN" sz="2400" b="1" dirty="0">
                <a:solidFill>
                  <a:schemeClr val="tx2"/>
                </a:solidFill>
                <a:latin typeface="Arial" charset="0"/>
                <a:ea typeface="宋体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Friend and enemy too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Mine</a:t>
              </a:r>
            </a:p>
          </p:txBody>
        </p:sp>
        <p:sp>
          <p:nvSpPr>
            <p:cNvPr id="18439" name="TextBox 6"/>
            <p:cNvSpPr txBox="1">
              <a:spLocks noChangeArrowheads="1"/>
            </p:cNvSpPr>
            <p:nvPr/>
          </p:nvSpPr>
          <p:spPr bwMode="auto">
            <a:xfrm>
              <a:off x="4788742" y="3140967"/>
              <a:ext cx="4427142" cy="19389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lnSpc>
                  <a:spcPct val="120000"/>
                </a:lnSpc>
                <a:spcBef>
                  <a:spcPts val="600"/>
                </a:spcBef>
                <a:buClr>
                  <a:schemeClr val="tx2"/>
                </a:buClr>
                <a:buSzPct val="150000"/>
                <a:buBlip>
                  <a:blip r:embed="rId4"/>
                </a:buBlip>
                <a:defRPr sz="26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1pPr>
              <a:lvl2pPr marL="742950" indent="-285750" eaLnBrk="0" hangingPunct="0">
                <a:lnSpc>
                  <a:spcPct val="120000"/>
                </a:lnSpc>
                <a:spcBef>
                  <a:spcPts val="5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3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2pPr>
              <a:lvl3pPr marL="11430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3pPr>
              <a:lvl4pPr marL="1600200" indent="-228600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 sz="2000">
                  <a:solidFill>
                    <a:srgbClr val="6C6C6C"/>
                  </a:solidFill>
                  <a:latin typeface="Verdana" pitchFamily="34" charset="0"/>
                  <a:ea typeface="微软雅黑" pitchFamily="34" charset="-122"/>
                </a:defRPr>
              </a:lvl4pPr>
              <a:lvl5pPr marL="2057400" indent="-228600" eaLnBrk="0" hangingPunct="0">
                <a:lnSpc>
                  <a:spcPct val="120000"/>
                </a:lnSpc>
                <a:spcBef>
                  <a:spcPts val="400"/>
                </a:spcBef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F9B639"/>
                </a:buClr>
                <a:buSzPct val="150000"/>
                <a:buBlip>
                  <a:blip r:embed="rId4"/>
                </a:buBlip>
                <a:defRPr>
                  <a:solidFill>
                    <a:schemeClr val="tx1"/>
                  </a:solidFill>
                  <a:latin typeface="Verdana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Summer 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Sleepy, </a:t>
              </a:r>
              <a:r>
                <a:rPr lang="en-US" altLang="zh-CN" sz="2400" b="1" dirty="0" smtClean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salty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 smtClean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Drying</a:t>
              </a: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, drooping, dreading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 smtClean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Week </a:t>
              </a: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in, week out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Arial" charset="0"/>
                  <a:ea typeface="宋体" pitchFamily="2" charset="-122"/>
                </a:rPr>
                <a:t>Endless</a:t>
              </a:r>
            </a:p>
          </p:txBody>
        </p:sp>
      </p:grpSp>
      <p:sp>
        <p:nvSpPr>
          <p:cNvPr id="11" name="圆角矩形 10"/>
          <p:cNvSpPr/>
          <p:nvPr/>
        </p:nvSpPr>
        <p:spPr bwMode="auto">
          <a:xfrm>
            <a:off x="179388" y="1196975"/>
            <a:ext cx="8748712" cy="8636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latin typeface="Broadway" pitchFamily="82" charset="0"/>
              </a:rPr>
              <a:t>Appreciating Time</a:t>
            </a:r>
            <a:endParaRPr lang="zh-CN" altLang="en-US" sz="4800" dirty="0"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9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0" descr="RM_1008"/>
          <p:cNvPicPr>
            <a:picLocks noChangeAspect="1" noChangeArrowheads="1"/>
          </p:cNvPicPr>
          <p:nvPr/>
        </p:nvPicPr>
        <p:blipFill>
          <a:blip r:embed="rId2">
            <a:lum bright="82000" contrast="-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4363"/>
            <a:ext cx="4932363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50825" y="1916113"/>
            <a:ext cx="6853238" cy="447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             Brother </a:t>
            </a:r>
          </a:p>
          <a:p>
            <a:pPr eaLnBrk="1" hangingPunct="1"/>
            <a:endParaRPr kumimoji="1" lang="en-US" altLang="zh-CN" sz="3200" b="1" dirty="0">
              <a:solidFill>
                <a:schemeClr val="accent2"/>
              </a:solidFill>
              <a:latin typeface="Arial" charset="0"/>
              <a:ea typeface="宋体" pitchFamily="2" charset="-122"/>
            </a:endParaRPr>
          </a:p>
          <a:p>
            <a:pPr eaLnBrk="1" hangingPunct="1"/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     Beautiful ,athletic</a:t>
            </a:r>
          </a:p>
          <a:p>
            <a:pPr eaLnBrk="1" hangingPunct="1"/>
            <a:endParaRPr kumimoji="1" lang="en-US" altLang="zh-CN" sz="3200" b="1" dirty="0">
              <a:solidFill>
                <a:schemeClr val="accent2"/>
              </a:solidFill>
              <a:latin typeface="Arial" charset="0"/>
              <a:ea typeface="宋体" pitchFamily="2" charset="-122"/>
            </a:endParaRPr>
          </a:p>
          <a:p>
            <a:pPr eaLnBrk="1" hangingPunct="1"/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Teas</a:t>
            </a:r>
            <a:r>
              <a:rPr kumimoji="1" lang="en-US" altLang="zh-CN" sz="3200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ing</a:t>
            </a:r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, shout</a:t>
            </a:r>
            <a:r>
              <a:rPr kumimoji="1" lang="en-US" altLang="zh-CN" sz="3200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ing</a:t>
            </a:r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 ,laugh</a:t>
            </a:r>
            <a:r>
              <a:rPr kumimoji="1" lang="en-US" altLang="zh-CN" sz="3200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ing</a:t>
            </a:r>
          </a:p>
          <a:p>
            <a:pPr eaLnBrk="1" hangingPunct="1"/>
            <a:endParaRPr kumimoji="1" lang="en-US" altLang="zh-CN" sz="3200" b="1" dirty="0">
              <a:solidFill>
                <a:srgbClr val="FF00FF"/>
              </a:solidFill>
              <a:latin typeface="Arial" charset="0"/>
              <a:ea typeface="宋体" pitchFamily="2" charset="-122"/>
            </a:endParaRPr>
          </a:p>
          <a:p>
            <a:pPr eaLnBrk="1" hangingPunct="1"/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     Friend and enemy too</a:t>
            </a:r>
          </a:p>
          <a:p>
            <a:pPr eaLnBrk="1" hangingPunct="1"/>
            <a:endParaRPr kumimoji="1" lang="en-US" altLang="zh-CN" sz="3200" b="1" dirty="0">
              <a:solidFill>
                <a:schemeClr val="accent2"/>
              </a:solidFill>
              <a:latin typeface="Arial" charset="0"/>
              <a:ea typeface="宋体" pitchFamily="2" charset="-122"/>
            </a:endParaRPr>
          </a:p>
          <a:p>
            <a:pPr eaLnBrk="1" hangingPunct="1"/>
            <a:r>
              <a:rPr kumimoji="1" lang="en-US" altLang="zh-CN" sz="3200" b="1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               mine</a:t>
            </a:r>
          </a:p>
        </p:txBody>
      </p:sp>
      <p:sp>
        <p:nvSpPr>
          <p:cNvPr id="96260" name="Rectangle 3"/>
          <p:cNvSpPr>
            <a:spLocks noChangeArrowheads="1"/>
          </p:cNvSpPr>
          <p:nvPr/>
        </p:nvSpPr>
        <p:spPr bwMode="auto">
          <a:xfrm>
            <a:off x="228600" y="228600"/>
            <a:ext cx="8458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Structures of </a:t>
            </a:r>
            <a:r>
              <a:rPr lang="en-US" altLang="zh-CN" sz="3600" b="1" dirty="0" err="1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Cinquain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  </a:t>
            </a:r>
            <a:endParaRPr lang="en-US" altLang="zh-CN" sz="3600" b="1" dirty="0">
              <a:solidFill>
                <a:srgbClr val="FF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4084638" y="1992313"/>
            <a:ext cx="423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FF00FF"/>
                </a:solidFill>
                <a:latin typeface="Arial" charset="0"/>
                <a:ea typeface="宋体" pitchFamily="2" charset="-122"/>
              </a:rPr>
              <a:t>---one word (topic)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5075238" y="2954338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FF00FF"/>
                </a:solidFill>
                <a:latin typeface="Arial" charset="0"/>
                <a:ea typeface="宋体" pitchFamily="2" charset="-122"/>
              </a:rPr>
              <a:t>---two </a:t>
            </a:r>
            <a:r>
              <a:rPr kumimoji="1" lang="en-US" altLang="zh-CN" b="1">
                <a:solidFill>
                  <a:srgbClr val="333399"/>
                </a:solidFill>
                <a:latin typeface="Arial" charset="0"/>
                <a:ea typeface="宋体" pitchFamily="2" charset="-122"/>
              </a:rPr>
              <a:t>adj</a:t>
            </a:r>
            <a:r>
              <a:rPr kumimoji="1" lang="en-US" altLang="zh-CN" b="1">
                <a:solidFill>
                  <a:srgbClr val="FF00FF"/>
                </a:solidFill>
                <a:latin typeface="Arial" charset="0"/>
                <a:ea typeface="宋体" pitchFamily="2" charset="-122"/>
              </a:rPr>
              <a:t>s 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5075238" y="4410075"/>
            <a:ext cx="410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FF00FF"/>
                </a:solidFill>
                <a:latin typeface="Arial" charset="0"/>
                <a:ea typeface="宋体" pitchFamily="2" charset="-122"/>
              </a:rPr>
              <a:t>---three </a:t>
            </a:r>
            <a:r>
              <a:rPr kumimoji="1" lang="en-US" altLang="zh-CN" b="1">
                <a:solidFill>
                  <a:srgbClr val="333399"/>
                </a:solidFill>
                <a:latin typeface="Arial" charset="0"/>
                <a:ea typeface="宋体" pitchFamily="2" charset="-122"/>
              </a:rPr>
              <a:t>verb</a:t>
            </a:r>
            <a:r>
              <a:rPr kumimoji="1" lang="en-US" altLang="zh-CN" b="1">
                <a:solidFill>
                  <a:srgbClr val="FF00FF"/>
                </a:solidFill>
                <a:latin typeface="Arial" charset="0"/>
                <a:ea typeface="宋体" pitchFamily="2" charset="-122"/>
              </a:rPr>
              <a:t>s with –ing 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5075238" y="5186363"/>
            <a:ext cx="2484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---four words </a:t>
            </a:r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4138613" y="5907088"/>
            <a:ext cx="2449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CN" b="1" dirty="0">
                <a:solidFill>
                  <a:srgbClr val="FF00FF"/>
                </a:solidFill>
                <a:latin typeface="Arial" charset="0"/>
                <a:ea typeface="宋体" pitchFamily="2" charset="-122"/>
              </a:rPr>
              <a:t>---one word</a:t>
            </a:r>
          </a:p>
        </p:txBody>
      </p:sp>
    </p:spTree>
    <p:extLst>
      <p:ext uri="{BB962C8B-B14F-4D97-AF65-F5344CB8AC3E}">
        <p14:creationId xmlns:p14="http://schemas.microsoft.com/office/powerpoint/2010/main" val="18982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/>
      <p:bldP spid="71685" grpId="0"/>
      <p:bldP spid="71686" grpId="0"/>
      <p:bldP spid="71687" grpId="0"/>
      <p:bldP spid="71688" grpId="0"/>
      <p:bldP spid="716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组合 4"/>
          <p:cNvGrpSpPr>
            <a:grpSpLocks/>
          </p:cNvGrpSpPr>
          <p:nvPr/>
        </p:nvGrpSpPr>
        <p:grpSpPr bwMode="auto">
          <a:xfrm>
            <a:off x="71438" y="-149225"/>
            <a:ext cx="6804025" cy="1562100"/>
            <a:chOff x="0" y="-67932"/>
            <a:chExt cx="5868144" cy="1562438"/>
          </a:xfrm>
        </p:grpSpPr>
        <p:sp>
          <p:nvSpPr>
            <p:cNvPr id="6" name="圆角矩形 5"/>
            <p:cNvSpPr/>
            <p:nvPr/>
          </p:nvSpPr>
          <p:spPr>
            <a:xfrm>
              <a:off x="0" y="621192"/>
              <a:ext cx="5868144" cy="86378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latin typeface="Broadway" pitchFamily="82" charset="0"/>
                </a:rPr>
                <a:t> Writing Time</a:t>
              </a:r>
              <a:endParaRPr lang="zh-CN" altLang="en-US" sz="4800" dirty="0">
                <a:latin typeface="Broadway" pitchFamily="82" charset="0"/>
              </a:endParaRPr>
            </a:p>
          </p:txBody>
        </p:sp>
        <p:pic>
          <p:nvPicPr>
            <p:cNvPr id="24583" name="图片 6" descr="20071117032820120.jpg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974" y="-67932"/>
              <a:ext cx="1656184" cy="156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79388" y="1844675"/>
            <a:ext cx="6516687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Arial Black" pitchFamily="34" charset="0"/>
                <a:ea typeface="微软雅黑" pitchFamily="34" charset="-122"/>
              </a:rPr>
              <a:t>Try to write a </a:t>
            </a:r>
            <a:r>
              <a:rPr lang="en-US" altLang="zh-CN" sz="2800" dirty="0" err="1">
                <a:latin typeface="Arial Black" pitchFamily="34" charset="0"/>
                <a:ea typeface="微软雅黑" pitchFamily="34" charset="-122"/>
              </a:rPr>
              <a:t>cinquain</a:t>
            </a:r>
            <a:r>
              <a:rPr lang="en-US" altLang="zh-CN" sz="2800" dirty="0">
                <a:latin typeface="Arial Black" pitchFamily="34" charset="0"/>
                <a:ea typeface="微软雅黑" pitchFamily="34" charset="-122"/>
              </a:rPr>
              <a:t> together.</a:t>
            </a:r>
          </a:p>
          <a:p>
            <a:pPr>
              <a:defRPr/>
            </a:pPr>
            <a:r>
              <a:rPr lang="zh-CN" altLang="en-US" sz="2800" b="1" dirty="0" smtClean="0">
                <a:solidFill>
                  <a:srgbClr val="993366"/>
                </a:solidFill>
                <a:latin typeface="+mn-ea"/>
                <a:ea typeface="+mn-ea"/>
              </a:rPr>
              <a:t> </a:t>
            </a:r>
            <a:endParaRPr lang="en-US" altLang="zh-CN" sz="2800" b="1" dirty="0">
              <a:solidFill>
                <a:srgbClr val="993366"/>
              </a:solidFill>
              <a:latin typeface="+mn-ea"/>
              <a:ea typeface="+mn-ea"/>
            </a:endParaRPr>
          </a:p>
        </p:txBody>
      </p:sp>
      <p:pic>
        <p:nvPicPr>
          <p:cNvPr id="24581" name="图片 20" descr="200985213726327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716338"/>
            <a:ext cx="1655762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1438" y="2708920"/>
            <a:ext cx="7877175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latin typeface="Arial Black" pitchFamily="34" charset="0"/>
                <a:ea typeface="微软雅黑" pitchFamily="34" charset="-122"/>
              </a:rPr>
              <a:t>Look at some pictures and think about </a:t>
            </a:r>
          </a:p>
          <a:p>
            <a:pPr>
              <a:defRPr/>
            </a:pPr>
            <a:r>
              <a:rPr lang="en-US" altLang="zh-CN" sz="2800" dirty="0">
                <a:latin typeface="Arial Black" pitchFamily="34" charset="0"/>
                <a:ea typeface="微软雅黑" pitchFamily="34" charset="-122"/>
              </a:rPr>
              <a:t>what you want to write about.</a:t>
            </a:r>
            <a:r>
              <a:rPr lang="zh-CN" altLang="en-US" sz="2800" dirty="0">
                <a:latin typeface="Arial Black" pitchFamily="34" charset="0"/>
                <a:ea typeface="微软雅黑" pitchFamily="34" charset="-122"/>
              </a:rPr>
              <a:t> </a:t>
            </a:r>
            <a:endParaRPr lang="en-US" altLang="zh-CN" sz="2800" dirty="0">
              <a:latin typeface="Arial Black" pitchFamily="34" charset="0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800" b="1" dirty="0" smtClean="0">
                <a:solidFill>
                  <a:srgbClr val="993366"/>
                </a:solidFill>
                <a:latin typeface="+mn-ea"/>
                <a:ea typeface="+mn-ea"/>
              </a:rPr>
              <a:t> </a:t>
            </a:r>
            <a:endParaRPr lang="en-US" altLang="zh-CN" sz="2800" b="1" dirty="0">
              <a:solidFill>
                <a:srgbClr val="99336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2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566</Words>
  <Application>Microsoft Office PowerPoint</Application>
  <PresentationFormat>全屏显示(4:3)</PresentationFormat>
  <Paragraphs>110</Paragraphs>
  <Slides>16</Slides>
  <Notes>2</Notes>
  <HiddenSlides>0</HiddenSlides>
  <MMClips>3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20</cp:revision>
  <cp:lastPrinted>2016-12-17T13:23:37Z</cp:lastPrinted>
  <dcterms:created xsi:type="dcterms:W3CDTF">2016-12-17T11:21:29Z</dcterms:created>
  <dcterms:modified xsi:type="dcterms:W3CDTF">2016-12-18T14:33:06Z</dcterms:modified>
</cp:coreProperties>
</file>